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79" r:id="rId8"/>
    <p:sldId id="278" r:id="rId9"/>
    <p:sldId id="284" r:id="rId10"/>
    <p:sldId id="285" r:id="rId11"/>
    <p:sldId id="286" r:id="rId12"/>
    <p:sldId id="283" r:id="rId13"/>
    <p:sldId id="280" r:id="rId14"/>
    <p:sldId id="281" r:id="rId15"/>
    <p:sldId id="282" r:id="rId16"/>
    <p:sldId id="287" r:id="rId17"/>
    <p:sldId id="292" r:id="rId18"/>
    <p:sldId id="291" r:id="rId19"/>
    <p:sldId id="288" r:id="rId20"/>
    <p:sldId id="293" r:id="rId21"/>
    <p:sldId id="289" r:id="rId22"/>
    <p:sldId id="294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888" y="-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14.10.16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0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14.10.16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1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14.10.16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2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14.10.16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14.10.16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7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14.10.16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2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14.10.16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7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14.10.16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14.10.16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6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14.10.16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7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14.10.16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2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14.10.16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4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3345389" y="2257404"/>
            <a:ext cx="5911215" cy="2387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езультаты 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III-</a:t>
            </a:r>
            <a:r>
              <a:rPr lang="ru-RU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раунда многоцентровых химико-токсикологических 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исследований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349" y="6033139"/>
            <a:ext cx="5234940" cy="987061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Савчук Сергей Александрович                                                        Шаборшин Николай Юрьевич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7752" y="222938"/>
            <a:ext cx="64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Ассоциация специалистов по химико-токсикологическим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лабораторным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исследованиям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СЗФО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1" y="2276097"/>
            <a:ext cx="2279755" cy="23689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44578" y="4539174"/>
            <a:ext cx="2273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www.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toxlab.ru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63" y="2257404"/>
            <a:ext cx="2706630" cy="280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809625"/>
          </a:xfrm>
        </p:spPr>
        <p:txBody>
          <a:bodyPr/>
          <a:lstStyle/>
          <a:p>
            <a:pPr algn="r"/>
            <a:r>
              <a:rPr lang="en-US" dirty="0"/>
              <a:t>PT-</a:t>
            </a:r>
            <a:r>
              <a:rPr lang="en-US" dirty="0" smtClean="0"/>
              <a:t>1</a:t>
            </a:r>
            <a:r>
              <a:rPr lang="ru-RU" dirty="0"/>
              <a:t>3</a:t>
            </a:r>
            <a:r>
              <a:rPr lang="en-US" dirty="0" smtClean="0"/>
              <a:t>-</a:t>
            </a:r>
            <a:r>
              <a:rPr lang="en-US" dirty="0"/>
              <a:t>urine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1114" r="11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259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809625"/>
          </a:xfrm>
        </p:spPr>
        <p:txBody>
          <a:bodyPr/>
          <a:lstStyle/>
          <a:p>
            <a:pPr algn="r"/>
            <a:r>
              <a:rPr lang="en-US" dirty="0"/>
              <a:t>PT-</a:t>
            </a:r>
            <a:r>
              <a:rPr lang="en-US" dirty="0" smtClean="0"/>
              <a:t>1</a:t>
            </a:r>
            <a:r>
              <a:rPr lang="ru-RU" dirty="0" smtClean="0"/>
              <a:t>3</a:t>
            </a:r>
            <a:r>
              <a:rPr lang="en-US" dirty="0" smtClean="0"/>
              <a:t>-</a:t>
            </a:r>
            <a:r>
              <a:rPr lang="en-US" dirty="0"/>
              <a:t>urine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3357" r="33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435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809625"/>
          </a:xfrm>
        </p:spPr>
        <p:txBody>
          <a:bodyPr/>
          <a:lstStyle/>
          <a:p>
            <a:pPr algn="r"/>
            <a:r>
              <a:rPr lang="en-US" dirty="0"/>
              <a:t>PT-</a:t>
            </a:r>
            <a:r>
              <a:rPr lang="en-US" dirty="0" smtClean="0"/>
              <a:t>1</a:t>
            </a:r>
            <a:r>
              <a:rPr lang="ru-RU" dirty="0" smtClean="0"/>
              <a:t>3</a:t>
            </a:r>
            <a:r>
              <a:rPr lang="en-US" dirty="0" smtClean="0"/>
              <a:t>-</a:t>
            </a:r>
            <a:r>
              <a:rPr lang="en-US" dirty="0"/>
              <a:t>urine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764641"/>
              </p:ext>
            </p:extLst>
          </p:nvPr>
        </p:nvGraphicFramePr>
        <p:xfrm>
          <a:off x="628650" y="1190628"/>
          <a:ext cx="7886700" cy="4942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2745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Название вещества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PT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-13-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urine % обнаружения</a:t>
                      </a:r>
                    </a:p>
                  </a:txBody>
                  <a:tcPr marL="12700" marR="12700" marT="12700" marB="0" anchor="ctr"/>
                </a:tc>
              </a:tr>
              <a:tr h="2745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Alfa PVP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96,30%</a:t>
                      </a:r>
                    </a:p>
                  </a:txBody>
                  <a:tcPr marL="12700" marR="12700" marT="12700" marB="0" anchor="ctr"/>
                </a:tc>
              </a:tr>
              <a:tr h="274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Карбамазепин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85,19%</a:t>
                      </a:r>
                    </a:p>
                  </a:txBody>
                  <a:tcPr marL="12700" marR="12700" marT="12700" marB="0" anchor="ctr"/>
                </a:tc>
              </a:tr>
              <a:tr h="274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Кодеин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85,19%</a:t>
                      </a:r>
                    </a:p>
                  </a:txBody>
                  <a:tcPr marL="12700" marR="12700" marT="12700" marB="0" anchor="ctr"/>
                </a:tc>
              </a:tr>
              <a:tr h="274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Димедрол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81,48%</a:t>
                      </a:r>
                    </a:p>
                  </a:txBody>
                  <a:tcPr marL="12700" marR="12700" marT="12700" marB="0" anchor="ctr"/>
                </a:tc>
              </a:tr>
              <a:tr h="274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Морфин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81,48%</a:t>
                      </a:r>
                    </a:p>
                  </a:txBody>
                  <a:tcPr marL="12700" marR="12700" marT="12700" marB="0" anchor="ctr"/>
                </a:tc>
              </a:tr>
              <a:tr h="274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Фенирамин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74,07%</a:t>
                      </a:r>
                    </a:p>
                  </a:txBody>
                  <a:tcPr marL="12700" marR="12700" marT="12700" marB="0" anchor="ctr"/>
                </a:tc>
              </a:tr>
              <a:tr h="274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Никотин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70,37%</a:t>
                      </a:r>
                    </a:p>
                  </a:txBody>
                  <a:tcPr marL="12700" marR="12700" marT="12700" marB="0" anchor="ctr"/>
                </a:tc>
              </a:tr>
              <a:tr h="274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Анальгин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66,67%</a:t>
                      </a:r>
                    </a:p>
                  </a:txBody>
                  <a:tcPr marL="12700" marR="12700" marT="12700" marB="0" anchor="ctr"/>
                </a:tc>
              </a:tr>
              <a:tr h="274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Кофеин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66,67%</a:t>
                      </a:r>
                    </a:p>
                  </a:txBody>
                  <a:tcPr marL="12700" marR="12700" marT="12700" marB="0" anchor="ctr"/>
                </a:tc>
              </a:tr>
              <a:tr h="2745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AB-Chminaka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59,26%</a:t>
                      </a:r>
                    </a:p>
                  </a:txBody>
                  <a:tcPr marL="12700" marR="12700" marT="12700" marB="0" anchor="ctr"/>
                </a:tc>
              </a:tr>
              <a:tr h="274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Котинин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55,56%</a:t>
                      </a:r>
                    </a:p>
                  </a:txBody>
                  <a:tcPr marL="12700" marR="12700" marT="12700" marB="0" anchor="ctr"/>
                </a:tc>
              </a:tr>
              <a:tr h="274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Напроксен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55,56%</a:t>
                      </a:r>
                    </a:p>
                  </a:txBody>
                  <a:tcPr marL="12700" marR="12700" marT="12700" marB="0" anchor="ctr"/>
                </a:tc>
              </a:tr>
              <a:tr h="274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Тебаин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55,56%</a:t>
                      </a:r>
                    </a:p>
                  </a:txBody>
                  <a:tcPr marL="12700" marR="12700" marT="12700" marB="0" anchor="ctr"/>
                </a:tc>
              </a:tr>
              <a:tr h="274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Хлоропирамин(супрастин)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44,44%</a:t>
                      </a:r>
                    </a:p>
                  </a:txBody>
                  <a:tcPr marL="12700" marR="12700" marT="12700" marB="0" anchor="ctr"/>
                </a:tc>
              </a:tr>
              <a:tr h="274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Парацетамол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40,74%</a:t>
                      </a:r>
                    </a:p>
                  </a:txBody>
                  <a:tcPr marL="12700" marR="12700" marT="12700" marB="0" anchor="ctr"/>
                </a:tc>
              </a:tr>
              <a:tr h="274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Амфетамин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37,04%</a:t>
                      </a:r>
                    </a:p>
                  </a:txBody>
                  <a:tcPr marL="12700" marR="12700" marT="12700" marB="0" anchor="ctr"/>
                </a:tc>
              </a:tr>
              <a:tr h="274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Пирацетам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33,33%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789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809625"/>
          </a:xfrm>
        </p:spPr>
        <p:txBody>
          <a:bodyPr/>
          <a:lstStyle/>
          <a:p>
            <a:pPr algn="r"/>
            <a:r>
              <a:rPr lang="en-US" dirty="0"/>
              <a:t>PT-</a:t>
            </a:r>
            <a:r>
              <a:rPr lang="en-US" dirty="0" smtClean="0"/>
              <a:t>1</a:t>
            </a:r>
            <a:r>
              <a:rPr lang="ru-RU" dirty="0"/>
              <a:t>4</a:t>
            </a:r>
            <a:r>
              <a:rPr lang="en-US" dirty="0" smtClean="0"/>
              <a:t>-</a:t>
            </a:r>
            <a:r>
              <a:rPr lang="en-US" dirty="0"/>
              <a:t>urine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Кофеин </a:t>
            </a:r>
            <a:r>
              <a:rPr lang="ru-RU" dirty="0"/>
              <a:t>Никотин</a:t>
            </a:r>
            <a:r>
              <a:rPr lang="ru-RU" dirty="0"/>
              <a:t> </a:t>
            </a:r>
            <a:r>
              <a:rPr lang="ru-RU" dirty="0" err="1"/>
              <a:t>Котинин</a:t>
            </a:r>
            <a:r>
              <a:rPr lang="ru-RU" dirty="0"/>
              <a:t> </a:t>
            </a:r>
            <a:r>
              <a:rPr lang="ru-RU" dirty="0"/>
              <a:t>Теобромин</a:t>
            </a:r>
            <a:r>
              <a:rPr lang="ru-RU" dirty="0"/>
              <a:t> </a:t>
            </a:r>
            <a:r>
              <a:rPr lang="ru-RU" dirty="0"/>
              <a:t>Дифениламин</a:t>
            </a:r>
            <a:r>
              <a:rPr lang="ru-RU" dirty="0"/>
              <a:t> </a:t>
            </a:r>
            <a:r>
              <a:rPr lang="ru-RU" dirty="0"/>
              <a:t>Теофиллин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815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809625"/>
          </a:xfrm>
        </p:spPr>
        <p:txBody>
          <a:bodyPr/>
          <a:lstStyle/>
          <a:p>
            <a:pPr algn="r"/>
            <a:r>
              <a:rPr lang="ru-RU" dirty="0" smtClean="0"/>
              <a:t>ВЛ-4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1648" r="16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018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809625"/>
          </a:xfrm>
        </p:spPr>
        <p:txBody>
          <a:bodyPr/>
          <a:lstStyle/>
          <a:p>
            <a:pPr algn="r"/>
            <a:r>
              <a:rPr lang="ru-RU" dirty="0" smtClean="0"/>
              <a:t>ВЛ-5</a:t>
            </a:r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/>
          <a:srcRect l="1809" r="18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837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809625"/>
          </a:xfrm>
        </p:spPr>
        <p:txBody>
          <a:bodyPr/>
          <a:lstStyle/>
          <a:p>
            <a:pPr algn="r"/>
            <a:r>
              <a:rPr lang="ru-RU" dirty="0" smtClean="0"/>
              <a:t>ВЛ-6</a:t>
            </a:r>
            <a:endParaRPr lang="ru-RU" dirty="0"/>
          </a:p>
        </p:txBody>
      </p:sp>
      <p:pic>
        <p:nvPicPr>
          <p:cNvPr id="9" name="Содержимое 8"/>
          <p:cNvPicPr>
            <a:picLocks noGrp="1" noChangeAspect="1"/>
          </p:cNvPicPr>
          <p:nvPr>
            <p:ph idx="1"/>
          </p:nvPr>
        </p:nvPicPr>
        <p:blipFill>
          <a:blip r:embed="rId2"/>
          <a:srcRect t="1249" b="12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9619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809625"/>
          </a:xfrm>
        </p:spPr>
        <p:txBody>
          <a:bodyPr/>
          <a:lstStyle/>
          <a:p>
            <a:pPr algn="r"/>
            <a:r>
              <a:rPr lang="ru-RU" dirty="0"/>
              <a:t>Экспертное мнение </a:t>
            </a:r>
            <a:r>
              <a:rPr lang="en-US" dirty="0" smtClean="0"/>
              <a:t>PT</a:t>
            </a:r>
            <a:r>
              <a:rPr lang="en-US" dirty="0"/>
              <a:t>-</a:t>
            </a:r>
            <a:r>
              <a:rPr lang="en-US" dirty="0" smtClean="0"/>
              <a:t>1</a:t>
            </a:r>
            <a:r>
              <a:rPr lang="ru-RU" dirty="0" smtClean="0"/>
              <a:t>2</a:t>
            </a:r>
            <a:r>
              <a:rPr lang="en-US" dirty="0" smtClean="0"/>
              <a:t>-</a:t>
            </a:r>
            <a:r>
              <a:rPr lang="en-US" dirty="0"/>
              <a:t>urine</a:t>
            </a:r>
            <a:endParaRPr lang="ru-RU" dirty="0"/>
          </a:p>
        </p:txBody>
      </p:sp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578113"/>
              </p:ext>
            </p:extLst>
          </p:nvPr>
        </p:nvGraphicFramePr>
        <p:xfrm>
          <a:off x="628650" y="1825625"/>
          <a:ext cx="7886700" cy="4544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3214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Наркотическое средство </a:t>
                      </a:r>
                      <a:r>
                        <a:rPr lang="ru-RU" sz="1400" b="1" i="1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aльфа-пирролидиновалерофенон</a:t>
                      </a:r>
                      <a:r>
                        <a:rPr lang="ru-RU" sz="14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(альфа-PVP) и его метаболиты, позиция:" </a:t>
                      </a:r>
                      <a:r>
                        <a:rPr lang="ru-RU" sz="1400" b="1" i="1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N-метилэфедрон</a:t>
                      </a:r>
                      <a:r>
                        <a:rPr lang="ru-RU" sz="14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 и его производные".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альфа-PVP</a:t>
                      </a:r>
                    </a:p>
                  </a:txBody>
                  <a:tcPr marL="12700" marR="12700" marT="12700" marB="0"/>
                </a:tc>
              </a:tr>
              <a:tr h="137616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</a:tr>
              <a:tr h="3214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9-карбокси-11-нор-дельта-9-тетрагидроканнабинол, метаболит наркотического средства тетрагидроканнабинол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ТГК-кислота</a:t>
                      </a:r>
                    </a:p>
                  </a:txBody>
                  <a:tcPr marL="12700" marR="12700" marT="12700" marB="0"/>
                </a:tc>
              </a:tr>
              <a:tr h="137616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</a:tr>
              <a:tr h="87565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Метаболиты наркотического средства MBA(</a:t>
                      </a:r>
                      <a:r>
                        <a:rPr lang="ru-RU" sz="1400" b="1" i="1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ru-RU" sz="14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)-2201(5-Fluoro AB-PINACA; AB-PINACA-F), позиция:" </a:t>
                      </a:r>
                      <a:r>
                        <a:rPr lang="ru-RU" sz="1400" b="1" i="1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ru-RU" sz="14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-(1-карбамоил-2-метилпропил)-1-пентил-1Н-индазол-3-карбоксамид и его производные", либо метаболиты наркотического средства MMB(</a:t>
                      </a:r>
                      <a:r>
                        <a:rPr lang="ru-RU" sz="1400" b="1" i="1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ru-RU" sz="14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)-2201(5-Fluoro MMB-PINACA; MMB-PINACA-F), позиция:" метиловый эфир 3-метил-2-(1-пентил-1H-индазол-3-карбоксамидо)бутановой кислоты и его производные".</a:t>
                      </a:r>
                      <a:br>
                        <a:rPr lang="ru-RU" sz="14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4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MMB(N)-2201, AB-PINACA-F, AB-FPINACA</a:t>
                      </a:r>
                    </a:p>
                  </a:txBody>
                  <a:tcPr marL="12700" marR="12700" marT="1270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417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809625"/>
          </a:xfrm>
        </p:spPr>
        <p:txBody>
          <a:bodyPr/>
          <a:lstStyle/>
          <a:p>
            <a:pPr algn="r"/>
            <a:r>
              <a:rPr lang="ru-RU" dirty="0"/>
              <a:t>Экспертное мнение </a:t>
            </a:r>
            <a:r>
              <a:rPr lang="en-US" dirty="0" smtClean="0"/>
              <a:t>PT</a:t>
            </a:r>
            <a:r>
              <a:rPr lang="en-US" dirty="0"/>
              <a:t>-</a:t>
            </a:r>
            <a:r>
              <a:rPr lang="en-US" dirty="0" smtClean="0"/>
              <a:t>1</a:t>
            </a:r>
            <a:r>
              <a:rPr lang="ru-RU" dirty="0" smtClean="0"/>
              <a:t>2</a:t>
            </a:r>
            <a:r>
              <a:rPr lang="en-US" dirty="0" smtClean="0"/>
              <a:t>-</a:t>
            </a:r>
            <a:r>
              <a:rPr lang="en-US" dirty="0"/>
              <a:t>urine</a:t>
            </a:r>
            <a:endParaRPr lang="ru-RU" dirty="0"/>
          </a:p>
        </p:txBody>
      </p:sp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751753"/>
              </p:ext>
            </p:extLst>
          </p:nvPr>
        </p:nvGraphicFramePr>
        <p:xfrm>
          <a:off x="628650" y="1825625"/>
          <a:ext cx="7886700" cy="473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0008"/>
                <a:gridCol w="2466692"/>
              </a:tblGrid>
              <a:tr h="127104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Метаболиты наркотического средства MBA(</a:t>
                      </a:r>
                      <a:r>
                        <a:rPr lang="ru-RU" sz="1400" b="1" i="1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ru-RU" sz="14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)-CHM (AB-CHMINACA), позиция:" </a:t>
                      </a:r>
                      <a:r>
                        <a:rPr lang="ru-RU" sz="1400" b="1" i="1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ru-RU" sz="14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-(1-карбамоил-2-метилпропил)-1-пентил-1Н-индазол-3-карбоксамид и его производные", либо метаболиты наркотического средства MMB(</a:t>
                      </a:r>
                      <a:r>
                        <a:rPr lang="ru-RU" sz="1400" b="1" i="1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ru-RU" sz="14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)-CHM (MMB-CHMINACA), позиция:" метиловый эфир 3-метил-2-(1-пентил-1H-индазол-3-карбоксамидо)бутановой кислоты и его производные".</a:t>
                      </a:r>
                      <a:br>
                        <a:rPr lang="ru-RU" sz="14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4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1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AB-CHMINACA, MMB(N)-CHM</a:t>
                      </a:r>
                    </a:p>
                  </a:txBody>
                  <a:tcPr marL="12700" marR="12700" marT="12700" marB="0"/>
                </a:tc>
              </a:tr>
              <a:tr h="13974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Метаболиты наркотического средства MMBA(</a:t>
                      </a:r>
                      <a:r>
                        <a:rPr lang="ru-RU" sz="1400" b="1" i="1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ru-RU" sz="14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)-2201(5-Fluoro ADB-PINACA; ADB-PINACA-F), позиция: "</a:t>
                      </a:r>
                      <a:r>
                        <a:rPr lang="ru-RU" sz="1400" b="1" i="1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ru-RU" sz="14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-(1-карбамоил-2-метилпропил)-1-пентил-1Н-индазол-3-карбоксамид и его производные" либо метаболиты наркотического средства MDMB(</a:t>
                      </a:r>
                      <a:r>
                        <a:rPr lang="ru-RU" sz="1400" b="1" i="1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ru-RU" sz="14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)-2201(5-Fluoro MDMB-PINACA; MDMB-PINACA-F), позиция: "Метиловый эфир 3-метил-2-(1-пентил-1H-индазол-3-карбоксамидо)бутановой кислоты и его производные".</a:t>
                      </a:r>
                      <a:br>
                        <a:rPr lang="ru-RU" sz="14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4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1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MDMB(N)-2201, ADB-FPINACA</a:t>
                      </a:r>
                    </a:p>
                  </a:txBody>
                  <a:tcPr marL="12700" marR="12700" marT="12700" marB="0"/>
                </a:tc>
              </a:tr>
              <a:tr h="127104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Метаболиты наркотического средства MMBA(</a:t>
                      </a:r>
                      <a:r>
                        <a:rPr lang="ru-RU" sz="1400" b="1" i="1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ru-RU" sz="14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)-</a:t>
                      </a:r>
                      <a:r>
                        <a:rPr lang="ru-RU" sz="1400" b="1" i="1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Bz-F</a:t>
                      </a:r>
                      <a:r>
                        <a:rPr lang="ru-RU" sz="14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(ADB-FUBINACA), позиция: "</a:t>
                      </a:r>
                      <a:r>
                        <a:rPr lang="ru-RU" sz="1400" b="1" i="1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ru-RU" sz="14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-(1-карбамоил-2-метилпропил)-1-(</a:t>
                      </a:r>
                      <a:r>
                        <a:rPr lang="ru-RU" sz="1400" b="1" i="1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фенилметил</a:t>
                      </a:r>
                      <a:r>
                        <a:rPr lang="ru-RU" sz="14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)-1Н-индазол-3-карбоксамид  и его производные" либо метаболиты наркотического средства MDMB(</a:t>
                      </a:r>
                      <a:r>
                        <a:rPr lang="ru-RU" sz="1400" b="1" i="1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ru-RU" sz="14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)-</a:t>
                      </a:r>
                      <a:r>
                        <a:rPr lang="ru-RU" sz="1400" b="1" i="1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Bz-F</a:t>
                      </a:r>
                      <a:r>
                        <a:rPr lang="ru-RU" sz="14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(MDMB-FUBINACA), позиция: "метиловый эфир 3-метил-2-(1-бензил-1Н-индазол-3-карбоксамидо)бутановой кислоты и его производные".</a:t>
                      </a:r>
                      <a:br>
                        <a:rPr lang="ru-RU" sz="14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4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MDMB(N)-</a:t>
                      </a:r>
                      <a:r>
                        <a:rPr lang="en-US" sz="1400" b="1" i="1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Bz</a:t>
                      </a:r>
                      <a:r>
                        <a:rPr lang="en-US" sz="14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-F , ADB-FUBINACA</a:t>
                      </a:r>
                    </a:p>
                  </a:txBody>
                  <a:tcPr marL="12700" marR="12700" marT="1270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13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809625"/>
          </a:xfrm>
        </p:spPr>
        <p:txBody>
          <a:bodyPr/>
          <a:lstStyle/>
          <a:p>
            <a:pPr algn="r"/>
            <a:r>
              <a:rPr lang="ru-RU" dirty="0"/>
              <a:t>Экспертное мнение </a:t>
            </a:r>
            <a:r>
              <a:rPr lang="en-US" dirty="0" smtClean="0"/>
              <a:t>PT</a:t>
            </a:r>
            <a:r>
              <a:rPr lang="en-US" dirty="0"/>
              <a:t>-</a:t>
            </a:r>
            <a:r>
              <a:rPr lang="en-US" dirty="0" smtClean="0"/>
              <a:t>1</a:t>
            </a:r>
            <a:r>
              <a:rPr lang="ru-RU" dirty="0" smtClean="0"/>
              <a:t>2</a:t>
            </a:r>
            <a:r>
              <a:rPr lang="en-US" dirty="0" smtClean="0"/>
              <a:t>-</a:t>
            </a:r>
            <a:r>
              <a:rPr lang="en-US" dirty="0"/>
              <a:t>urine</a:t>
            </a:r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/>
          <a:srcRect t="1366" b="13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2693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Подготовка образцов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процессе реализации образцов были подготовлены несколько серий тестов: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/>
              <a:t>Группа 1: </a:t>
            </a:r>
            <a:r>
              <a:rPr lang="ru-RU" dirty="0" smtClean="0"/>
              <a:t>Образцы </a:t>
            </a:r>
            <a:r>
              <a:rPr lang="en-US" dirty="0"/>
              <a:t>PT-12-</a:t>
            </a:r>
            <a:r>
              <a:rPr lang="en-US" dirty="0" smtClean="0"/>
              <a:t>urine</a:t>
            </a:r>
            <a:r>
              <a:rPr lang="ru-RU" dirty="0" smtClean="0"/>
              <a:t>, </a:t>
            </a:r>
            <a:r>
              <a:rPr lang="en-US" dirty="0" smtClean="0"/>
              <a:t>PT</a:t>
            </a:r>
            <a:r>
              <a:rPr lang="en-US" dirty="0"/>
              <a:t>-</a:t>
            </a:r>
            <a:r>
              <a:rPr lang="en-US" dirty="0" smtClean="0"/>
              <a:t>1</a:t>
            </a:r>
            <a:r>
              <a:rPr lang="ru-RU" dirty="0" smtClean="0"/>
              <a:t>3</a:t>
            </a:r>
            <a:r>
              <a:rPr lang="en-US" dirty="0" smtClean="0"/>
              <a:t>-urine</a:t>
            </a:r>
            <a:r>
              <a:rPr lang="ru-RU" dirty="0" smtClean="0"/>
              <a:t>, </a:t>
            </a:r>
            <a:r>
              <a:rPr lang="en-US" dirty="0" smtClean="0"/>
              <a:t>PT</a:t>
            </a:r>
            <a:r>
              <a:rPr lang="en-US" dirty="0"/>
              <a:t>-</a:t>
            </a:r>
            <a:r>
              <a:rPr lang="en-US" dirty="0" smtClean="0"/>
              <a:t>1</a:t>
            </a:r>
            <a:r>
              <a:rPr lang="ru-RU" dirty="0" smtClean="0"/>
              <a:t>4</a:t>
            </a:r>
            <a:r>
              <a:rPr lang="en-US" dirty="0" smtClean="0"/>
              <a:t>-urine</a:t>
            </a:r>
            <a:r>
              <a:rPr lang="ru-RU" dirty="0" smtClean="0"/>
              <a:t> </a:t>
            </a:r>
            <a:r>
              <a:rPr lang="ru-RU" dirty="0" smtClean="0"/>
              <a:t>в составе </a:t>
            </a:r>
            <a:r>
              <a:rPr lang="ru-RU" dirty="0" smtClean="0"/>
              <a:t>2-х проб </a:t>
            </a:r>
            <a:r>
              <a:rPr lang="ru-RU" dirty="0" smtClean="0"/>
              <a:t>и </a:t>
            </a:r>
            <a:r>
              <a:rPr lang="ru-RU" dirty="0" smtClean="0"/>
              <a:t>бланка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defTabSz="808038">
              <a:buFont typeface="Wingdings" panose="05000000000000000000" pitchFamily="2" charset="2"/>
              <a:buChar char="v"/>
            </a:pPr>
            <a:r>
              <a:rPr lang="ru-RU" b="1" dirty="0" smtClean="0"/>
              <a:t>Группа 2: </a:t>
            </a:r>
            <a:r>
              <a:rPr lang="ru-RU" dirty="0" smtClean="0"/>
              <a:t>Образцы содержащие </a:t>
            </a:r>
            <a:r>
              <a:rPr lang="ru-RU" dirty="0" smtClean="0"/>
              <a:t>этанол</a:t>
            </a:r>
            <a:r>
              <a:rPr lang="ru-RU" dirty="0"/>
              <a:t> </a:t>
            </a:r>
            <a:r>
              <a:rPr lang="ru-RU" dirty="0" smtClean="0"/>
              <a:t>в разных концентрациях </a:t>
            </a:r>
            <a:r>
              <a:rPr lang="ru-RU" dirty="0" smtClean="0"/>
              <a:t>ВЛ-4, ВЛ-5, ВЛ-6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39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809625"/>
          </a:xfrm>
        </p:spPr>
        <p:txBody>
          <a:bodyPr/>
          <a:lstStyle/>
          <a:p>
            <a:pPr algn="r"/>
            <a:r>
              <a:rPr lang="ru-RU" dirty="0" smtClean="0"/>
              <a:t>Экспертное мнение </a:t>
            </a:r>
            <a:r>
              <a:rPr lang="en-US" dirty="0" smtClean="0"/>
              <a:t>PT</a:t>
            </a:r>
            <a:r>
              <a:rPr lang="en-US" dirty="0"/>
              <a:t>-</a:t>
            </a:r>
            <a:r>
              <a:rPr lang="en-US" dirty="0" smtClean="0"/>
              <a:t>1</a:t>
            </a:r>
            <a:r>
              <a:rPr lang="ru-RU" dirty="0" smtClean="0"/>
              <a:t>3</a:t>
            </a:r>
            <a:r>
              <a:rPr lang="en-US" dirty="0" smtClean="0"/>
              <a:t>-</a:t>
            </a:r>
            <a:r>
              <a:rPr lang="en-US" dirty="0"/>
              <a:t>urine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925577"/>
              </p:ext>
            </p:extLst>
          </p:nvPr>
        </p:nvGraphicFramePr>
        <p:xfrm>
          <a:off x="628650" y="1825625"/>
          <a:ext cx="7886700" cy="4081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346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Наркотическое средство </a:t>
                      </a:r>
                      <a:r>
                        <a:rPr lang="ru-RU" sz="1200" b="1" i="1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Амфетамин</a:t>
                      </a:r>
                      <a:r>
                        <a:rPr lang="ru-RU" sz="12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и его метаболиты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Амфетамин</a:t>
                      </a:r>
                      <a:endParaRPr lang="ru-RU" sz="1200" b="1" i="1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Наркотическое средство МДА (</a:t>
                      </a:r>
                      <a:r>
                        <a:rPr lang="ru-RU" sz="1200" b="1" i="1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тенамфетамин</a:t>
                      </a:r>
                      <a:r>
                        <a:rPr lang="ru-RU" sz="12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Метилендиоксиамфетамин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Наркотическое средство </a:t>
                      </a:r>
                      <a:r>
                        <a:rPr lang="ru-RU" sz="1200" b="1" i="1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aльфа-пирролидиновалерофенон</a:t>
                      </a:r>
                      <a:r>
                        <a:rPr lang="ru-RU" sz="12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(альфа-PVP) и его метаболиты, позиция:" </a:t>
                      </a:r>
                      <a:r>
                        <a:rPr lang="ru-RU" sz="1200" b="1" i="1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N-метилэфедрон</a:t>
                      </a:r>
                      <a:r>
                        <a:rPr lang="ru-RU" sz="12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 и его производные".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альфа-PVP</a:t>
                      </a:r>
                    </a:p>
                  </a:txBody>
                  <a:tcPr marL="12700" marR="12700" marT="12700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Наркотическое средство Морфин и его метаболиты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Морфин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Наркотическое средство Кодеин и его метаболиты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Кодеин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Наркотическое средство </a:t>
                      </a:r>
                      <a:r>
                        <a:rPr lang="ru-RU" sz="1200" b="1" i="1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Тебаин</a:t>
                      </a:r>
                      <a:r>
                        <a:rPr lang="ru-RU" sz="12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и его метаболиты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Тебаин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Метаболиты наркотического средства MBA(</a:t>
                      </a:r>
                      <a:r>
                        <a:rPr lang="ru-RU" sz="1200" b="1" i="1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ru-RU" sz="12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)-CHM (AB-CHMINACA), позиция:" </a:t>
                      </a:r>
                      <a:r>
                        <a:rPr lang="ru-RU" sz="1200" b="1" i="1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ru-RU" sz="12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-(1-карбамоил-2-метилпропил)-1-пентил-1Н-индазол-3-карбоксамид и его производные", либо метаболиты наркотического средства MMB(</a:t>
                      </a:r>
                      <a:r>
                        <a:rPr lang="ru-RU" sz="1200" b="1" i="1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ru-RU" sz="12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)-CHM (MMB-CHMINACA), позиция:" метиловый эфир 3-метил-2-(1-пентил-1H-индазол-3-карбоксамидо)бутановой кислоты и его производные".</a:t>
                      </a:r>
                      <a:br>
                        <a:rPr lang="ru-RU" sz="12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2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1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AB-CHMINACA, MMB(N)-CHM </a:t>
                      </a:r>
                    </a:p>
                  </a:txBody>
                  <a:tcPr marL="12700" marR="12700" marT="1270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30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809625"/>
          </a:xfrm>
        </p:spPr>
        <p:txBody>
          <a:bodyPr/>
          <a:lstStyle/>
          <a:p>
            <a:pPr algn="r"/>
            <a:r>
              <a:rPr lang="ru-RU" dirty="0"/>
              <a:t>Экспертное мнение </a:t>
            </a:r>
            <a:r>
              <a:rPr lang="en-US" dirty="0" smtClean="0"/>
              <a:t>PT</a:t>
            </a:r>
            <a:r>
              <a:rPr lang="en-US" dirty="0"/>
              <a:t>-</a:t>
            </a:r>
            <a:r>
              <a:rPr lang="en-US" dirty="0" smtClean="0"/>
              <a:t>1</a:t>
            </a:r>
            <a:r>
              <a:rPr lang="ru-RU" dirty="0" smtClean="0"/>
              <a:t>3</a:t>
            </a:r>
            <a:r>
              <a:rPr lang="en-US" dirty="0" smtClean="0"/>
              <a:t>-</a:t>
            </a:r>
            <a:r>
              <a:rPr lang="en-US" dirty="0"/>
              <a:t>urine</a:t>
            </a:r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/>
          <a:srcRect l="833" r="8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23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809625"/>
          </a:xfrm>
        </p:spPr>
        <p:txBody>
          <a:bodyPr/>
          <a:lstStyle/>
          <a:p>
            <a:pPr algn="r"/>
            <a:r>
              <a:rPr lang="ru-RU" dirty="0" smtClean="0"/>
              <a:t>Раунд </a:t>
            </a:r>
            <a:r>
              <a:rPr lang="en-US" dirty="0" smtClean="0"/>
              <a:t>IV </a:t>
            </a:r>
            <a:r>
              <a:rPr lang="ru-RU" dirty="0" smtClean="0"/>
              <a:t>октябрь 2016 г. </a:t>
            </a:r>
            <a:r>
              <a:rPr lang="mr-IN" dirty="0" smtClean="0"/>
              <a:t>–</a:t>
            </a:r>
            <a:r>
              <a:rPr lang="ru-RU" dirty="0" smtClean="0"/>
              <a:t> май 2016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процессе реализации образцов были подготовлены несколько серий тестов: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Группа 1: </a:t>
            </a:r>
            <a:r>
              <a:rPr lang="ru-RU" dirty="0"/>
              <a:t>Образцы </a:t>
            </a:r>
            <a:r>
              <a:rPr lang="en-US" dirty="0"/>
              <a:t>PT-</a:t>
            </a:r>
            <a:r>
              <a:rPr lang="en-US" dirty="0" smtClean="0"/>
              <a:t>15-</a:t>
            </a:r>
            <a:r>
              <a:rPr lang="en-US" dirty="0"/>
              <a:t>urine</a:t>
            </a:r>
            <a:r>
              <a:rPr lang="ru-RU" dirty="0"/>
              <a:t>, </a:t>
            </a:r>
            <a:r>
              <a:rPr lang="en-US" dirty="0"/>
              <a:t>PT-</a:t>
            </a:r>
            <a:r>
              <a:rPr lang="en-US" dirty="0" smtClean="0"/>
              <a:t>16-</a:t>
            </a:r>
            <a:r>
              <a:rPr lang="en-US" dirty="0"/>
              <a:t>urine</a:t>
            </a:r>
            <a:r>
              <a:rPr lang="ru-RU" dirty="0"/>
              <a:t>, </a:t>
            </a:r>
            <a:r>
              <a:rPr lang="en-US" dirty="0"/>
              <a:t>PT-</a:t>
            </a:r>
            <a:r>
              <a:rPr lang="en-US" dirty="0" smtClean="0"/>
              <a:t>17-</a:t>
            </a:r>
            <a:r>
              <a:rPr lang="en-US" dirty="0"/>
              <a:t>urine</a:t>
            </a:r>
            <a:r>
              <a:rPr lang="ru-RU" dirty="0"/>
              <a:t> в составе 2-х проб и бланка</a:t>
            </a:r>
          </a:p>
          <a:p>
            <a:pPr marL="0" indent="0">
              <a:buNone/>
            </a:pPr>
            <a:endParaRPr lang="ru-RU" dirty="0"/>
          </a:p>
          <a:p>
            <a:pPr marL="0" indent="0" defTabSz="808038">
              <a:buFont typeface="Wingdings" panose="05000000000000000000" pitchFamily="2" charset="2"/>
              <a:buChar char="v"/>
            </a:pPr>
            <a:r>
              <a:rPr lang="ru-RU" b="1" dirty="0"/>
              <a:t>Группа 2: </a:t>
            </a:r>
            <a:r>
              <a:rPr lang="ru-RU" dirty="0"/>
              <a:t>Образцы содержащие этанол в разных концентрациях </a:t>
            </a:r>
            <a:r>
              <a:rPr lang="en-US" dirty="0" smtClean="0"/>
              <a:t>Sample-</a:t>
            </a:r>
            <a:r>
              <a:rPr lang="en-US" dirty="0" err="1" smtClean="0"/>
              <a:t>etanol</a:t>
            </a:r>
            <a:r>
              <a:rPr lang="ru-RU" dirty="0" smtClean="0"/>
              <a:t>-</a:t>
            </a:r>
            <a:r>
              <a:rPr lang="en-US" dirty="0" smtClean="0"/>
              <a:t>1</a:t>
            </a:r>
            <a:r>
              <a:rPr lang="ru-RU" dirty="0" smtClean="0"/>
              <a:t>, </a:t>
            </a:r>
            <a:r>
              <a:rPr lang="en-US" dirty="0"/>
              <a:t>Sample-</a:t>
            </a:r>
            <a:r>
              <a:rPr lang="en-US" dirty="0" err="1"/>
              <a:t>etanol</a:t>
            </a:r>
            <a:r>
              <a:rPr lang="ru-RU" dirty="0" smtClean="0"/>
              <a:t>-</a:t>
            </a:r>
            <a:r>
              <a:rPr lang="en-US" dirty="0" smtClean="0"/>
              <a:t>2</a:t>
            </a:r>
            <a:r>
              <a:rPr lang="ru-RU" dirty="0" smtClean="0"/>
              <a:t>, </a:t>
            </a:r>
            <a:r>
              <a:rPr lang="en-US" dirty="0"/>
              <a:t>Sample-</a:t>
            </a:r>
            <a:r>
              <a:rPr lang="en-US" dirty="0" err="1"/>
              <a:t>etanol</a:t>
            </a:r>
            <a:r>
              <a:rPr lang="ru-RU" dirty="0" smtClean="0"/>
              <a:t>-</a:t>
            </a:r>
            <a:r>
              <a:rPr lang="en-US" dirty="0" smtClean="0"/>
              <a:t>3</a:t>
            </a:r>
          </a:p>
          <a:p>
            <a:pPr marL="0" indent="0" defTabSz="808038">
              <a:buFont typeface="Wingdings" panose="05000000000000000000" pitchFamily="2" charset="2"/>
              <a:buChar char="v"/>
            </a:pPr>
            <a:r>
              <a:rPr lang="ru-RU" dirty="0"/>
              <a:t>Образцы содержащие </a:t>
            </a:r>
            <a:r>
              <a:rPr lang="ru-RU" dirty="0" smtClean="0"/>
              <a:t>смесь летучих ядов </a:t>
            </a:r>
            <a:r>
              <a:rPr lang="ru-RU" dirty="0"/>
              <a:t>в разных концентрациях </a:t>
            </a:r>
            <a:r>
              <a:rPr lang="en-US" dirty="0"/>
              <a:t>Sample</a:t>
            </a:r>
            <a:r>
              <a:rPr lang="en-US" dirty="0" smtClean="0"/>
              <a:t>-mix</a:t>
            </a:r>
            <a:r>
              <a:rPr lang="ru-RU" dirty="0" smtClean="0"/>
              <a:t>-</a:t>
            </a:r>
            <a:r>
              <a:rPr lang="en-US" dirty="0" smtClean="0"/>
              <a:t>4</a:t>
            </a:r>
            <a:r>
              <a:rPr lang="ru-RU" dirty="0" smtClean="0"/>
              <a:t>, </a:t>
            </a:r>
            <a:r>
              <a:rPr lang="en-US" dirty="0"/>
              <a:t>Sample</a:t>
            </a:r>
            <a:r>
              <a:rPr lang="en-US" dirty="0" smtClean="0"/>
              <a:t>-mix</a:t>
            </a:r>
            <a:r>
              <a:rPr lang="ru-RU" dirty="0" smtClean="0"/>
              <a:t>-</a:t>
            </a:r>
            <a:r>
              <a:rPr lang="en-US" dirty="0" smtClean="0"/>
              <a:t>5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84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26390" y="22226"/>
            <a:ext cx="7886700" cy="1325563"/>
          </a:xfrm>
        </p:spPr>
        <p:txBody>
          <a:bodyPr/>
          <a:lstStyle/>
          <a:p>
            <a:r>
              <a:rPr lang="ru-RU" dirty="0" smtClean="0"/>
              <a:t>Единый информационный портал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070" y="1097280"/>
            <a:ext cx="8115300" cy="5074920"/>
          </a:xfrm>
        </p:spPr>
      </p:pic>
    </p:spTree>
    <p:extLst>
      <p:ext uri="{BB962C8B-B14F-4D97-AF65-F5344CB8AC3E}">
        <p14:creationId xmlns:p14="http://schemas.microsoft.com/office/powerpoint/2010/main" val="45352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822167"/>
            <a:ext cx="7886700" cy="1325563"/>
          </a:xfrm>
        </p:spPr>
        <p:txBody>
          <a:bodyPr/>
          <a:lstStyle/>
          <a:p>
            <a:pPr algn="r"/>
            <a:r>
              <a:rPr lang="ru-RU" dirty="0" smtClean="0"/>
              <a:t>Сбор информации по результатам МСИ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960" y="2506662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</a:rPr>
              <a:t>info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</a:rPr>
              <a:t>@toxlab.ru</a:t>
            </a:r>
            <a:r>
              <a:rPr lang="en-US" sz="5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5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6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03020" y="3742690"/>
            <a:ext cx="6926580" cy="16490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Спасибо за внимание!</a:t>
            </a:r>
            <a:endParaRPr lang="ru-RU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Изображение 3" descr="Style MTL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22" y="1373966"/>
            <a:ext cx="1827775" cy="19103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2993" y="1452623"/>
            <a:ext cx="2706630" cy="425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2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54330" y="148590"/>
            <a:ext cx="8161020" cy="1325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Требования, предъявляемые к образцам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Однородность</a:t>
            </a:r>
          </a:p>
          <a:p>
            <a:pPr marL="0" indent="0">
              <a:buNone/>
            </a:pPr>
            <a:endParaRPr lang="ru-R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Стабильность раствора</a:t>
            </a:r>
          </a:p>
          <a:p>
            <a:pPr marL="0" indent="0">
              <a:buNone/>
            </a:pPr>
            <a:endParaRPr lang="ru-R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Уверенное содержание целевых компонентов</a:t>
            </a:r>
          </a:p>
          <a:p>
            <a:pPr marL="0" indent="0">
              <a:buNone/>
            </a:pPr>
            <a:endParaRPr lang="ru-R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Устойчивость к хранению и перемещению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без холодильника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410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14400" y="145732"/>
            <a:ext cx="7886700" cy="1325563"/>
          </a:xfrm>
        </p:spPr>
        <p:txBody>
          <a:bodyPr/>
          <a:lstStyle/>
          <a:p>
            <a:r>
              <a:rPr lang="ru-RU" dirty="0" smtClean="0"/>
              <a:t>3 </a:t>
            </a:r>
            <a:r>
              <a:rPr lang="ru-RU" dirty="0" smtClean="0"/>
              <a:t>раунд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4390" y="1471295"/>
            <a:ext cx="78867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Задачи </a:t>
            </a:r>
            <a:r>
              <a:rPr lang="ru-RU" sz="2800" dirty="0" smtClean="0"/>
              <a:t>были </a:t>
            </a:r>
            <a:r>
              <a:rPr lang="ru-RU" sz="2800" dirty="0" smtClean="0"/>
              <a:t>переданы для решения в </a:t>
            </a:r>
            <a:r>
              <a:rPr lang="ru-RU" sz="2800" dirty="0" smtClean="0"/>
              <a:t>47 </a:t>
            </a:r>
            <a:r>
              <a:rPr lang="ru-RU" sz="2800" dirty="0" smtClean="0"/>
              <a:t>лабораторий ХТЛ и СХО</a:t>
            </a:r>
          </a:p>
          <a:p>
            <a:pPr marL="0" indent="0">
              <a:buNone/>
            </a:pPr>
            <a:endParaRPr lang="ru-R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Старт раунда </a:t>
            </a:r>
            <a:r>
              <a:rPr lang="ru-RU" sz="2800" dirty="0" smtClean="0"/>
              <a:t>май 2016</a:t>
            </a: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Окончание раунда </a:t>
            </a:r>
            <a:r>
              <a:rPr lang="ru-RU" sz="2800" dirty="0" smtClean="0"/>
              <a:t>октябрь 2016</a:t>
            </a: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Результаты были получены от </a:t>
            </a:r>
            <a:r>
              <a:rPr lang="ru-RU" sz="2800" dirty="0" smtClean="0"/>
              <a:t>36 лабораторий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2148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809625"/>
          </a:xfrm>
        </p:spPr>
        <p:txBody>
          <a:bodyPr/>
          <a:lstStyle/>
          <a:p>
            <a:pPr algn="r"/>
            <a:r>
              <a:rPr lang="en-US" dirty="0"/>
              <a:t>PT-12-urine</a:t>
            </a:r>
            <a:endParaRPr lang="ru-RU" dirty="0"/>
          </a:p>
        </p:txBody>
      </p:sp>
      <p:pic>
        <p:nvPicPr>
          <p:cNvPr id="10" name="Содержимое 9"/>
          <p:cNvPicPr>
            <a:picLocks noGrp="1" noChangeAspect="1"/>
          </p:cNvPicPr>
          <p:nvPr>
            <p:ph idx="1"/>
          </p:nvPr>
        </p:nvPicPr>
        <p:blipFill>
          <a:blip r:embed="rId2"/>
          <a:srcRect l="1307" r="13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2528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809625"/>
          </a:xfrm>
        </p:spPr>
        <p:txBody>
          <a:bodyPr/>
          <a:lstStyle/>
          <a:p>
            <a:pPr algn="r"/>
            <a:r>
              <a:rPr lang="en-US" dirty="0"/>
              <a:t>PT-12-urine</a:t>
            </a:r>
            <a:endParaRPr lang="ru-RU" dirty="0"/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idx="1"/>
          </p:nvPr>
        </p:nvPicPr>
        <p:blipFill>
          <a:blip r:embed="rId2"/>
          <a:srcRect t="1161" b="11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061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809625"/>
          </a:xfrm>
        </p:spPr>
        <p:txBody>
          <a:bodyPr/>
          <a:lstStyle/>
          <a:p>
            <a:pPr algn="r"/>
            <a:r>
              <a:rPr lang="en-US" dirty="0"/>
              <a:t>PT-12-urine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t="628" b="6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491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809625"/>
          </a:xfrm>
        </p:spPr>
        <p:txBody>
          <a:bodyPr/>
          <a:lstStyle/>
          <a:p>
            <a:pPr algn="r"/>
            <a:r>
              <a:rPr lang="en-US" dirty="0"/>
              <a:t>PT-12-urine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711838"/>
              </p:ext>
            </p:extLst>
          </p:nvPr>
        </p:nvGraphicFramePr>
        <p:xfrm>
          <a:off x="628650" y="1825625"/>
          <a:ext cx="78867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Название вещества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PT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-12-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urine % обнаружения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Alfa PVP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Никотин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77,78%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Парацетамол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77,78%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5F AB-PINACA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70,37%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AB-Chminaka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70,37%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Кофеин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66,67%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ТГК-COOH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66,67%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MDMB(N)-Bz-F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44,44%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Котинин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44,44%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Карбамазепин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33,33%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62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809625"/>
          </a:xfrm>
        </p:spPr>
        <p:txBody>
          <a:bodyPr/>
          <a:lstStyle/>
          <a:p>
            <a:pPr algn="r"/>
            <a:r>
              <a:rPr lang="en-US" dirty="0"/>
              <a:t>PT-</a:t>
            </a:r>
            <a:r>
              <a:rPr lang="en-US" dirty="0" smtClean="0"/>
              <a:t>1</a:t>
            </a:r>
            <a:r>
              <a:rPr lang="ru-RU" dirty="0" smtClean="0"/>
              <a:t>3</a:t>
            </a:r>
            <a:r>
              <a:rPr lang="en-US" dirty="0" smtClean="0"/>
              <a:t>-</a:t>
            </a:r>
            <a:r>
              <a:rPr lang="en-US" dirty="0"/>
              <a:t>urine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197" r="1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239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1134</Words>
  <Application>Microsoft Macintosh PowerPoint</Application>
  <PresentationFormat>Экран (4:3)</PresentationFormat>
  <Paragraphs>144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Результаты III-го раунда многоцентровых химико-токсикологических исследований</vt:lpstr>
      <vt:lpstr>Подготовка образцов</vt:lpstr>
      <vt:lpstr>Требования, предъявляемые к образцам</vt:lpstr>
      <vt:lpstr>3 раунд</vt:lpstr>
      <vt:lpstr>PT-12-urine</vt:lpstr>
      <vt:lpstr>PT-12-urine</vt:lpstr>
      <vt:lpstr>PT-12-urine</vt:lpstr>
      <vt:lpstr>PT-12-urine</vt:lpstr>
      <vt:lpstr>PT-13-urine</vt:lpstr>
      <vt:lpstr>PT-13-urine</vt:lpstr>
      <vt:lpstr>PT-13-urine</vt:lpstr>
      <vt:lpstr>PT-13-urine</vt:lpstr>
      <vt:lpstr>PT-14-urine</vt:lpstr>
      <vt:lpstr>ВЛ-4</vt:lpstr>
      <vt:lpstr>ВЛ-5</vt:lpstr>
      <vt:lpstr>ВЛ-6</vt:lpstr>
      <vt:lpstr>Экспертное мнение PT-12-urine</vt:lpstr>
      <vt:lpstr>Экспертное мнение PT-12-urine</vt:lpstr>
      <vt:lpstr>Экспертное мнение PT-12-urine</vt:lpstr>
      <vt:lpstr>Экспертное мнение PT-13-urine</vt:lpstr>
      <vt:lpstr>Экспертное мнение PT-13-urine</vt:lpstr>
      <vt:lpstr>Раунд IV октябрь 2016 г. – май 2016 г.</vt:lpstr>
      <vt:lpstr>Единый информационный портал</vt:lpstr>
      <vt:lpstr>Сбор информации по результатам МСИ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результаты профессионального тестирования лабораторий ХТЛ и СХО</dc:title>
  <dc:creator>Николай Шаборшин</dc:creator>
  <cp:lastModifiedBy>Николай Шаборшин</cp:lastModifiedBy>
  <cp:revision>35</cp:revision>
  <dcterms:created xsi:type="dcterms:W3CDTF">2015-10-08T06:26:33Z</dcterms:created>
  <dcterms:modified xsi:type="dcterms:W3CDTF">2016-10-14T08:16:26Z</dcterms:modified>
</cp:coreProperties>
</file>